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718" r:id="rId2"/>
  </p:sldMasterIdLst>
  <p:notesMasterIdLst>
    <p:notesMasterId r:id="rId15"/>
  </p:notesMasterIdLst>
  <p:sldIdLst>
    <p:sldId id="274" r:id="rId3"/>
    <p:sldId id="257" r:id="rId4"/>
    <p:sldId id="269" r:id="rId5"/>
    <p:sldId id="272" r:id="rId6"/>
    <p:sldId id="273" r:id="rId7"/>
    <p:sldId id="271" r:id="rId8"/>
    <p:sldId id="268" r:id="rId9"/>
    <p:sldId id="275" r:id="rId10"/>
    <p:sldId id="270" r:id="rId11"/>
    <p:sldId id="266" r:id="rId12"/>
    <p:sldId id="267" r:id="rId13"/>
    <p:sldId id="276" r:id="rId14"/>
  </p:sldIdLst>
  <p:sldSz cx="12192000" cy="6858000"/>
  <p:notesSz cx="6858000" cy="9144000"/>
  <p:custDataLst>
    <p:tags r:id="rId1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4CDF"/>
    <a:srgbClr val="B3C9FE"/>
    <a:srgbClr val="D686A1"/>
    <a:srgbClr val="E6E6E6"/>
    <a:srgbClr val="CDBF97"/>
    <a:srgbClr val="8D7545"/>
    <a:srgbClr val="ECE8E5"/>
    <a:srgbClr val="E4CBCB"/>
    <a:srgbClr val="A88755"/>
    <a:srgbClr val="1F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32" autoAdjust="0"/>
    <p:restoredTop sz="94660"/>
  </p:normalViewPr>
  <p:slideViewPr>
    <p:cSldViewPr snapToGrid="0">
      <p:cViewPr varScale="1">
        <p:scale>
          <a:sx n="94" d="100"/>
          <a:sy n="94" d="100"/>
        </p:scale>
        <p:origin x="-144" y="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6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8789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30568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6618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40340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930805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77810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989230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99823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56781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675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Fira Sans Extra Condensed"/>
              <a:buNone/>
              <a:defRPr sz="32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1374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2022/4/22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200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2022/4/22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779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285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1666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712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532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reesion.com/article/2807974496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xhere.com/zh/photo/1456583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pexels.com/zh-cn/photo/1334201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EB41AF-5E88-430D-AC4C-5195A5EEE0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6DE6997-9F81-4773-A1C5-0519630B98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8400" y="0"/>
            <a:ext cx="59436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776753EE-A4F1-4AEA-8283-706F45989AC5}"/>
              </a:ext>
            </a:extLst>
          </p:cNvPr>
          <p:cNvGrpSpPr/>
          <p:nvPr/>
        </p:nvGrpSpPr>
        <p:grpSpPr>
          <a:xfrm>
            <a:off x="643531" y="3787585"/>
            <a:ext cx="4564394" cy="1040716"/>
            <a:chOff x="-680072" y="1995897"/>
            <a:chExt cx="4126328" cy="679673"/>
          </a:xfrm>
        </p:grpSpPr>
        <p:sp>
          <p:nvSpPr>
            <p:cNvPr id="7" name="Rounded Rectangle 23">
              <a:extLst>
                <a:ext uri="{FF2B5EF4-FFF2-40B4-BE49-F238E27FC236}">
                  <a16:creationId xmlns:a16="http://schemas.microsoft.com/office/drawing/2014/main" id="{BCF84F35-3A02-4BE3-9DFC-9FF045EE4C06}"/>
                </a:ext>
              </a:extLst>
            </p:cNvPr>
            <p:cNvSpPr/>
            <p:nvPr/>
          </p:nvSpPr>
          <p:spPr>
            <a:xfrm>
              <a:off x="-680072" y="1995897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A0FB876-6F4F-4C08-BC30-BE9AAB939DE3}"/>
                </a:ext>
              </a:extLst>
            </p:cNvPr>
            <p:cNvSpPr txBox="1"/>
            <p:nvPr/>
          </p:nvSpPr>
          <p:spPr>
            <a:xfrm>
              <a:off x="-123437" y="2121474"/>
              <a:ext cx="3013058" cy="462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广东科学技术职业学院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校级创新创业项目小组制作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42B506B8-CB90-4A04-9F70-7C0FCF8B1108}"/>
              </a:ext>
            </a:extLst>
          </p:cNvPr>
          <p:cNvSpPr txBox="1"/>
          <p:nvPr/>
        </p:nvSpPr>
        <p:spPr>
          <a:xfrm>
            <a:off x="559171" y="2180088"/>
            <a:ext cx="66394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264C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秘书的职业道德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488A862-D03B-4C4E-8907-6D8F16A4FFD6}"/>
              </a:ext>
            </a:extLst>
          </p:cNvPr>
          <p:cNvGrpSpPr/>
          <p:nvPr/>
        </p:nvGrpSpPr>
        <p:grpSpPr>
          <a:xfrm rot="5400000">
            <a:off x="2586105" y="1195914"/>
            <a:ext cx="101370" cy="1330760"/>
            <a:chOff x="508216" y="2820579"/>
            <a:chExt cx="196770" cy="2583143"/>
          </a:xfrm>
          <a:solidFill>
            <a:srgbClr val="264CDF"/>
          </a:solidFill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C6B557FB-7BBD-4495-A761-97E1247FB068}"/>
                </a:ext>
              </a:extLst>
            </p:cNvPr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523E617-1323-455D-ACA5-F00E82E3A260}"/>
                </a:ext>
              </a:extLst>
            </p:cNvPr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0D6C48E5-2205-4849-92F2-88DA8397ED8D}"/>
                </a:ext>
              </a:extLst>
            </p:cNvPr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79766BAB-B45B-46A3-956D-4CE259071044}"/>
                </a:ext>
              </a:extLst>
            </p:cNvPr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B0366CA-8785-4890-93DB-428AD5BF5EF5}"/>
                </a:ext>
              </a:extLst>
            </p:cNvPr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834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46D394A1-5687-48F3-84EC-F5BF4684B85C}"/>
              </a:ext>
            </a:extLst>
          </p:cNvPr>
          <p:cNvSpPr txBox="1"/>
          <p:nvPr/>
        </p:nvSpPr>
        <p:spPr>
          <a:xfrm>
            <a:off x="2978574" y="1095495"/>
            <a:ext cx="35847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二、秘书的职业道德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A9BDCBE-40C6-42FE-BD46-690890933C7C}"/>
              </a:ext>
            </a:extLst>
          </p:cNvPr>
          <p:cNvSpPr txBox="1"/>
          <p:nvPr/>
        </p:nvSpPr>
        <p:spPr>
          <a:xfrm>
            <a:off x="2612245" y="2036988"/>
            <a:ext cx="40120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highlight>
                  <a:srgbClr val="FFFF00"/>
                </a:highlight>
              </a:rPr>
              <a:t>5.</a:t>
            </a:r>
            <a:r>
              <a:rPr lang="zh-CN" altLang="en-US" sz="2000" dirty="0">
                <a:highlight>
                  <a:srgbClr val="FFFF00"/>
                </a:highlight>
              </a:rPr>
              <a:t>廉洁自律</a:t>
            </a:r>
            <a:endParaRPr lang="zh-CN" altLang="en-US" dirty="0">
              <a:highlight>
                <a:srgbClr val="FFFF00"/>
              </a:highlight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13261BE-274B-473E-9EAF-C644158DB58D}"/>
              </a:ext>
            </a:extLst>
          </p:cNvPr>
          <p:cNvSpPr txBox="1"/>
          <p:nvPr/>
        </p:nvSpPr>
        <p:spPr>
          <a:xfrm>
            <a:off x="2509995" y="2494607"/>
            <a:ext cx="71357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秘书人员必须在廉政上严格要求，在思想上筑起拒腐防变的坚强防线</a:t>
            </a:r>
            <a:r>
              <a:rPr lang="zh-CN" altLang="en-US" dirty="0"/>
              <a:t>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8DD1CC-24ED-4D20-B78A-3A86E167670C}"/>
              </a:ext>
            </a:extLst>
          </p:cNvPr>
          <p:cNvSpPr txBox="1"/>
          <p:nvPr/>
        </p:nvSpPr>
        <p:spPr>
          <a:xfrm>
            <a:off x="2707640" y="3531443"/>
            <a:ext cx="71357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首先，秘书要在廉洁自律上作表率。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  <a:p>
            <a:r>
              <a:rPr lang="zh-CN" altLang="en-US" dirty="0"/>
              <a:t>最后，必须自觉净化人际交往圈。</a:t>
            </a:r>
          </a:p>
        </p:txBody>
      </p:sp>
      <p:sp>
        <p:nvSpPr>
          <p:cNvPr id="18" name="箭头: 下 17">
            <a:extLst>
              <a:ext uri="{FF2B5EF4-FFF2-40B4-BE49-F238E27FC236}">
                <a16:creationId xmlns:a16="http://schemas.microsoft.com/office/drawing/2014/main" id="{51594178-DED1-45B4-B469-A2C47D7016D1}"/>
              </a:ext>
            </a:extLst>
          </p:cNvPr>
          <p:cNvSpPr/>
          <p:nvPr/>
        </p:nvSpPr>
        <p:spPr>
          <a:xfrm>
            <a:off x="4770967" y="3935307"/>
            <a:ext cx="429947" cy="457073"/>
          </a:xfrm>
          <a:prstGeom prst="downArrow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箭头: 下 18">
            <a:extLst>
              <a:ext uri="{FF2B5EF4-FFF2-40B4-BE49-F238E27FC236}">
                <a16:creationId xmlns:a16="http://schemas.microsoft.com/office/drawing/2014/main" id="{B3FDB762-CE7B-440A-B667-AB143D2813EA}"/>
              </a:ext>
            </a:extLst>
          </p:cNvPr>
          <p:cNvSpPr/>
          <p:nvPr/>
        </p:nvSpPr>
        <p:spPr>
          <a:xfrm>
            <a:off x="4714226" y="3040068"/>
            <a:ext cx="429947" cy="455470"/>
          </a:xfrm>
          <a:prstGeom prst="downArrow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左大括号 19">
            <a:extLst>
              <a:ext uri="{FF2B5EF4-FFF2-40B4-BE49-F238E27FC236}">
                <a16:creationId xmlns:a16="http://schemas.microsoft.com/office/drawing/2014/main" id="{63733622-925D-4073-802E-B25900BEE2F2}"/>
              </a:ext>
            </a:extLst>
          </p:cNvPr>
          <p:cNvSpPr/>
          <p:nvPr/>
        </p:nvSpPr>
        <p:spPr>
          <a:xfrm>
            <a:off x="2052660" y="3536525"/>
            <a:ext cx="429947" cy="1254636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DC3B11D-C9B4-4B5D-A798-E18FEA0786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7829" y="3345575"/>
            <a:ext cx="32575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6997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4A34D09-0AA9-48CB-862D-5050AE4D8A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480" y="3533710"/>
            <a:ext cx="3574764" cy="2878668"/>
          </a:xfrm>
          <a:prstGeom prst="rect">
            <a:avLst/>
          </a:prstGeom>
        </p:spPr>
      </p:pic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7B0286EA-D65C-4EEC-B47B-645319192158}"/>
              </a:ext>
            </a:extLst>
          </p:cNvPr>
          <p:cNvSpPr txBox="1"/>
          <p:nvPr/>
        </p:nvSpPr>
        <p:spPr>
          <a:xfrm>
            <a:off x="2978574" y="1095495"/>
            <a:ext cx="35847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二、秘书的职业道德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7ED23AE-EBF8-4559-8856-99C247078790}"/>
              </a:ext>
            </a:extLst>
          </p:cNvPr>
          <p:cNvSpPr txBox="1"/>
          <p:nvPr/>
        </p:nvSpPr>
        <p:spPr>
          <a:xfrm>
            <a:off x="2511844" y="2003121"/>
            <a:ext cx="32596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highlight>
                  <a:srgbClr val="FFFF00"/>
                </a:highlight>
              </a:rPr>
              <a:t>6.</a:t>
            </a:r>
            <a:r>
              <a:rPr lang="zh-CN" altLang="en-US" sz="2000" dirty="0">
                <a:highlight>
                  <a:srgbClr val="FFFF00"/>
                </a:highlight>
              </a:rPr>
              <a:t>严守机密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15CE588-3620-4EB8-B060-C453DEA96278}"/>
              </a:ext>
            </a:extLst>
          </p:cNvPr>
          <p:cNvSpPr txBox="1"/>
          <p:nvPr/>
        </p:nvSpPr>
        <p:spPr>
          <a:xfrm>
            <a:off x="4602265" y="2359716"/>
            <a:ext cx="5401950" cy="2120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在古汉语中，</a:t>
            </a:r>
            <a:r>
              <a:rPr lang="zh-CN" altLang="en-US" dirty="0">
                <a:solidFill>
                  <a:srgbClr val="FF0000"/>
                </a:solidFill>
              </a:rPr>
              <a:t>“秘”与“密”意思相同</a:t>
            </a:r>
            <a:r>
              <a:rPr lang="zh-CN" altLang="en-US" dirty="0"/>
              <a:t>，意指不外传的机要事宜。与其他人员相比，秘书与秘密密切相关，</a:t>
            </a:r>
            <a:r>
              <a:rPr lang="zh-CN" altLang="en-US" b="1" dirty="0"/>
              <a:t>一是知密早，二是知密多，三是知密深。</a:t>
            </a:r>
            <a:endParaRPr lang="en-US" altLang="zh-CN" b="1" dirty="0"/>
          </a:p>
          <a:p>
            <a:pPr>
              <a:lnSpc>
                <a:spcPct val="150000"/>
              </a:lnSpc>
            </a:pPr>
            <a:r>
              <a:rPr lang="zh-CN" altLang="en-US" dirty="0"/>
              <a:t>因此，作为秘书，</a:t>
            </a:r>
            <a:r>
              <a:rPr lang="zh-CN" altLang="en-US" dirty="0">
                <a:solidFill>
                  <a:srgbClr val="FF0000"/>
                </a:solidFill>
              </a:rPr>
              <a:t>必须具有极强的保密观念和良好的保密习惯，严格遵守保密法规和保密守则</a:t>
            </a:r>
            <a:r>
              <a:rPr lang="zh-CN" altLang="en-US" dirty="0"/>
              <a:t>。</a:t>
            </a:r>
          </a:p>
        </p:txBody>
      </p:sp>
      <p:sp>
        <p:nvSpPr>
          <p:cNvPr id="5" name="对话气泡: 椭圆形 4">
            <a:extLst>
              <a:ext uri="{FF2B5EF4-FFF2-40B4-BE49-F238E27FC236}">
                <a16:creationId xmlns:a16="http://schemas.microsoft.com/office/drawing/2014/main" id="{4F7E2011-EF99-4629-B1C9-1DF0E746EBC7}"/>
              </a:ext>
            </a:extLst>
          </p:cNvPr>
          <p:cNvSpPr/>
          <p:nvPr/>
        </p:nvSpPr>
        <p:spPr>
          <a:xfrm>
            <a:off x="4130244" y="1611942"/>
            <a:ext cx="6082646" cy="3447626"/>
          </a:xfrm>
          <a:prstGeom prst="wedgeEllipseCallout">
            <a:avLst>
              <a:gd name="adj1" fmla="val -52238"/>
              <a:gd name="adj2" fmla="val 48791"/>
            </a:avLst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3323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EB41AF-5E88-430D-AC4C-5195A5EEE0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6DE6997-9F81-4773-A1C5-0519630B98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8400" y="0"/>
            <a:ext cx="5943600" cy="68580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2B506B8-CB90-4A04-9F70-7C0FCF8B1108}"/>
              </a:ext>
            </a:extLst>
          </p:cNvPr>
          <p:cNvSpPr txBox="1"/>
          <p:nvPr/>
        </p:nvSpPr>
        <p:spPr>
          <a:xfrm>
            <a:off x="918158" y="2875002"/>
            <a:ext cx="66394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264C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谢谢观看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488A862-D03B-4C4E-8907-6D8F16A4FFD6}"/>
              </a:ext>
            </a:extLst>
          </p:cNvPr>
          <p:cNvGrpSpPr/>
          <p:nvPr/>
        </p:nvGrpSpPr>
        <p:grpSpPr>
          <a:xfrm rot="5400000">
            <a:off x="2586105" y="1195914"/>
            <a:ext cx="101370" cy="1330760"/>
            <a:chOff x="508216" y="2820579"/>
            <a:chExt cx="196770" cy="2583143"/>
          </a:xfrm>
          <a:solidFill>
            <a:srgbClr val="264CDF"/>
          </a:solidFill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C6B557FB-7BBD-4495-A761-97E1247FB068}"/>
                </a:ext>
              </a:extLst>
            </p:cNvPr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523E617-1323-455D-ACA5-F00E82E3A260}"/>
                </a:ext>
              </a:extLst>
            </p:cNvPr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0D6C48E5-2205-4849-92F2-88DA8397ED8D}"/>
                </a:ext>
              </a:extLst>
            </p:cNvPr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79766BAB-B45B-46A3-956D-4CE259071044}"/>
                </a:ext>
              </a:extLst>
            </p:cNvPr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B0366CA-8785-4890-93DB-428AD5BF5EF5}"/>
                </a:ext>
              </a:extLst>
            </p:cNvPr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462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A0E93A52-757A-4F3D-B597-593C911A3C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54452" y="0"/>
            <a:ext cx="12192000" cy="6858000"/>
          </a:xfrm>
          <a:prstGeom prst="rect">
            <a:avLst/>
          </a:prstGeom>
        </p:spPr>
      </p:pic>
      <p:sp>
        <p:nvSpPr>
          <p:cNvPr id="4" name="Graphic 2774">
            <a:extLst>
              <a:ext uri="{FF2B5EF4-FFF2-40B4-BE49-F238E27FC236}">
                <a16:creationId xmlns:a16="http://schemas.microsoft.com/office/drawing/2014/main" id="{910CC1B0-4D37-4B9D-8B3A-5BE8F1D8ADD2}"/>
              </a:ext>
            </a:extLst>
          </p:cNvPr>
          <p:cNvSpPr/>
          <p:nvPr/>
        </p:nvSpPr>
        <p:spPr>
          <a:xfrm flipH="1">
            <a:off x="3319843" y="837353"/>
            <a:ext cx="4097209" cy="5012074"/>
          </a:xfrm>
          <a:custGeom>
            <a:avLst/>
            <a:gdLst>
              <a:gd name="connsiteX0" fmla="*/ 0 w 7258050"/>
              <a:gd name="connsiteY0" fmla="*/ 4352925 h 4343400"/>
              <a:gd name="connsiteX1" fmla="*/ 2524125 w 7258050"/>
              <a:gd name="connsiteY1" fmla="*/ 3067050 h 4343400"/>
              <a:gd name="connsiteX2" fmla="*/ 3933825 w 7258050"/>
              <a:gd name="connsiteY2" fmla="*/ 2286000 h 4343400"/>
              <a:gd name="connsiteX3" fmla="*/ 4343400 w 7258050"/>
              <a:gd name="connsiteY3" fmla="*/ 2381250 h 4343400"/>
              <a:gd name="connsiteX4" fmla="*/ 4905375 w 7258050"/>
              <a:gd name="connsiteY4" fmla="*/ 2028825 h 4343400"/>
              <a:gd name="connsiteX5" fmla="*/ 5657850 w 7258050"/>
              <a:gd name="connsiteY5" fmla="*/ 1343025 h 4343400"/>
              <a:gd name="connsiteX6" fmla="*/ 6010275 w 7258050"/>
              <a:gd name="connsiteY6" fmla="*/ 1409700 h 4343400"/>
              <a:gd name="connsiteX7" fmla="*/ 7258050 w 7258050"/>
              <a:gd name="connsiteY7" fmla="*/ 0 h 4343400"/>
              <a:gd name="connsiteX0" fmla="*/ 0 w 7632944"/>
              <a:gd name="connsiteY0" fmla="*/ 4531153 h 4531153"/>
              <a:gd name="connsiteX1" fmla="*/ 2899019 w 7632944"/>
              <a:gd name="connsiteY1" fmla="*/ 3067050 h 4531153"/>
              <a:gd name="connsiteX2" fmla="*/ 4308719 w 7632944"/>
              <a:gd name="connsiteY2" fmla="*/ 2286000 h 4531153"/>
              <a:gd name="connsiteX3" fmla="*/ 4718294 w 7632944"/>
              <a:gd name="connsiteY3" fmla="*/ 2381250 h 4531153"/>
              <a:gd name="connsiteX4" fmla="*/ 5280269 w 7632944"/>
              <a:gd name="connsiteY4" fmla="*/ 2028825 h 4531153"/>
              <a:gd name="connsiteX5" fmla="*/ 6032744 w 7632944"/>
              <a:gd name="connsiteY5" fmla="*/ 1343025 h 4531153"/>
              <a:gd name="connsiteX6" fmla="*/ 6385169 w 7632944"/>
              <a:gd name="connsiteY6" fmla="*/ 1409700 h 4531153"/>
              <a:gd name="connsiteX7" fmla="*/ 7632944 w 7632944"/>
              <a:gd name="connsiteY7" fmla="*/ 0 h 4531153"/>
              <a:gd name="connsiteX0" fmla="*/ 0 w 5502400"/>
              <a:gd name="connsiteY0" fmla="*/ 4730159 h 4730159"/>
              <a:gd name="connsiteX1" fmla="*/ 768475 w 5502400"/>
              <a:gd name="connsiteY1" fmla="*/ 3067050 h 4730159"/>
              <a:gd name="connsiteX2" fmla="*/ 2178175 w 5502400"/>
              <a:gd name="connsiteY2" fmla="*/ 2286000 h 4730159"/>
              <a:gd name="connsiteX3" fmla="*/ 2587750 w 5502400"/>
              <a:gd name="connsiteY3" fmla="*/ 2381250 h 4730159"/>
              <a:gd name="connsiteX4" fmla="*/ 3149725 w 5502400"/>
              <a:gd name="connsiteY4" fmla="*/ 2028825 h 4730159"/>
              <a:gd name="connsiteX5" fmla="*/ 3902200 w 5502400"/>
              <a:gd name="connsiteY5" fmla="*/ 1343025 h 4730159"/>
              <a:gd name="connsiteX6" fmla="*/ 4254625 w 5502400"/>
              <a:gd name="connsiteY6" fmla="*/ 1409700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178175 w 5502400"/>
              <a:gd name="connsiteY2" fmla="*/ 2286000 h 4730159"/>
              <a:gd name="connsiteX3" fmla="*/ 2587750 w 5502400"/>
              <a:gd name="connsiteY3" fmla="*/ 2381250 h 4730159"/>
              <a:gd name="connsiteX4" fmla="*/ 3149725 w 5502400"/>
              <a:gd name="connsiteY4" fmla="*/ 2028825 h 4730159"/>
              <a:gd name="connsiteX5" fmla="*/ 3902200 w 5502400"/>
              <a:gd name="connsiteY5" fmla="*/ 1343025 h 4730159"/>
              <a:gd name="connsiteX6" fmla="*/ 4254625 w 5502400"/>
              <a:gd name="connsiteY6" fmla="*/ 1409700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2587750 w 5502400"/>
              <a:gd name="connsiteY3" fmla="*/ 2381250 h 4730159"/>
              <a:gd name="connsiteX4" fmla="*/ 3149725 w 5502400"/>
              <a:gd name="connsiteY4" fmla="*/ 2028825 h 4730159"/>
              <a:gd name="connsiteX5" fmla="*/ 3902200 w 5502400"/>
              <a:gd name="connsiteY5" fmla="*/ 1343025 h 4730159"/>
              <a:gd name="connsiteX6" fmla="*/ 4254625 w 5502400"/>
              <a:gd name="connsiteY6" fmla="*/ 1409700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2587750 w 5502400"/>
              <a:gd name="connsiteY3" fmla="*/ 2381250 h 4730159"/>
              <a:gd name="connsiteX4" fmla="*/ 3512620 w 5502400"/>
              <a:gd name="connsiteY4" fmla="*/ 2157595 h 4730159"/>
              <a:gd name="connsiteX5" fmla="*/ 3902200 w 5502400"/>
              <a:gd name="connsiteY5" fmla="*/ 1343025 h 4730159"/>
              <a:gd name="connsiteX6" fmla="*/ 4254625 w 5502400"/>
              <a:gd name="connsiteY6" fmla="*/ 1409700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2587750 w 5502400"/>
              <a:gd name="connsiteY3" fmla="*/ 2381250 h 4730159"/>
              <a:gd name="connsiteX4" fmla="*/ 3512620 w 5502400"/>
              <a:gd name="connsiteY4" fmla="*/ 2157595 h 4730159"/>
              <a:gd name="connsiteX5" fmla="*/ 3902200 w 5502400"/>
              <a:gd name="connsiteY5" fmla="*/ 1343025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2587750 w 5502400"/>
              <a:gd name="connsiteY3" fmla="*/ 2381250 h 4730159"/>
              <a:gd name="connsiteX4" fmla="*/ 3512620 w 5502400"/>
              <a:gd name="connsiteY4" fmla="*/ 2157595 h 4730159"/>
              <a:gd name="connsiteX5" fmla="*/ 4335333 w 5502400"/>
              <a:gd name="connsiteY5" fmla="*/ 886480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2587750 w 5502400"/>
              <a:gd name="connsiteY3" fmla="*/ 2381250 h 4730159"/>
              <a:gd name="connsiteX4" fmla="*/ 3617977 w 5502400"/>
              <a:gd name="connsiteY4" fmla="*/ 2344895 h 4730159"/>
              <a:gd name="connsiteX5" fmla="*/ 4335333 w 5502400"/>
              <a:gd name="connsiteY5" fmla="*/ 886480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3184771 w 5502400"/>
              <a:gd name="connsiteY3" fmla="*/ 2568551 h 4730159"/>
              <a:gd name="connsiteX4" fmla="*/ 3617977 w 5502400"/>
              <a:gd name="connsiteY4" fmla="*/ 2344895 h 4730159"/>
              <a:gd name="connsiteX5" fmla="*/ 4335333 w 5502400"/>
              <a:gd name="connsiteY5" fmla="*/ 886480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974203 w 5502400"/>
              <a:gd name="connsiteY2" fmla="*/ 3046908 h 4730159"/>
              <a:gd name="connsiteX3" fmla="*/ 3184771 w 5502400"/>
              <a:gd name="connsiteY3" fmla="*/ 2568551 h 4730159"/>
              <a:gd name="connsiteX4" fmla="*/ 3617977 w 5502400"/>
              <a:gd name="connsiteY4" fmla="*/ 2344895 h 4730159"/>
              <a:gd name="connsiteX5" fmla="*/ 4335333 w 5502400"/>
              <a:gd name="connsiteY5" fmla="*/ 886480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2196643 w 5502400"/>
              <a:gd name="connsiteY1" fmla="*/ 4003554 h 4730159"/>
              <a:gd name="connsiteX2" fmla="*/ 2974203 w 5502400"/>
              <a:gd name="connsiteY2" fmla="*/ 3046908 h 4730159"/>
              <a:gd name="connsiteX3" fmla="*/ 3184771 w 5502400"/>
              <a:gd name="connsiteY3" fmla="*/ 2568551 h 4730159"/>
              <a:gd name="connsiteX4" fmla="*/ 3617977 w 5502400"/>
              <a:gd name="connsiteY4" fmla="*/ 2344895 h 4730159"/>
              <a:gd name="connsiteX5" fmla="*/ 4335333 w 5502400"/>
              <a:gd name="connsiteY5" fmla="*/ 886480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291686"/>
              <a:gd name="connsiteY0" fmla="*/ 4823809 h 4823809"/>
              <a:gd name="connsiteX1" fmla="*/ 1985929 w 5291686"/>
              <a:gd name="connsiteY1" fmla="*/ 4003554 h 4823809"/>
              <a:gd name="connsiteX2" fmla="*/ 2763489 w 5291686"/>
              <a:gd name="connsiteY2" fmla="*/ 3046908 h 4823809"/>
              <a:gd name="connsiteX3" fmla="*/ 2974057 w 5291686"/>
              <a:gd name="connsiteY3" fmla="*/ 2568551 h 4823809"/>
              <a:gd name="connsiteX4" fmla="*/ 3407263 w 5291686"/>
              <a:gd name="connsiteY4" fmla="*/ 2344895 h 4823809"/>
              <a:gd name="connsiteX5" fmla="*/ 4124619 w 5291686"/>
              <a:gd name="connsiteY5" fmla="*/ 886480 h 4823809"/>
              <a:gd name="connsiteX6" fmla="*/ 4605813 w 5291686"/>
              <a:gd name="connsiteY6" fmla="*/ 882918 h 4823809"/>
              <a:gd name="connsiteX7" fmla="*/ 5291686 w 5291686"/>
              <a:gd name="connsiteY7" fmla="*/ 0 h 4823809"/>
              <a:gd name="connsiteX0" fmla="*/ 0 w 5198036"/>
              <a:gd name="connsiteY0" fmla="*/ 4812103 h 4812103"/>
              <a:gd name="connsiteX1" fmla="*/ 1985929 w 5198036"/>
              <a:gd name="connsiteY1" fmla="*/ 3991848 h 4812103"/>
              <a:gd name="connsiteX2" fmla="*/ 2763489 w 5198036"/>
              <a:gd name="connsiteY2" fmla="*/ 3035202 h 4812103"/>
              <a:gd name="connsiteX3" fmla="*/ 2974057 w 5198036"/>
              <a:gd name="connsiteY3" fmla="*/ 2556845 h 4812103"/>
              <a:gd name="connsiteX4" fmla="*/ 3407263 w 5198036"/>
              <a:gd name="connsiteY4" fmla="*/ 2333189 h 4812103"/>
              <a:gd name="connsiteX5" fmla="*/ 4124619 w 5198036"/>
              <a:gd name="connsiteY5" fmla="*/ 874774 h 4812103"/>
              <a:gd name="connsiteX6" fmla="*/ 4605813 w 5198036"/>
              <a:gd name="connsiteY6" fmla="*/ 871212 h 4812103"/>
              <a:gd name="connsiteX7" fmla="*/ 5198036 w 5198036"/>
              <a:gd name="connsiteY7" fmla="*/ 0 h 4812103"/>
              <a:gd name="connsiteX0" fmla="*/ 0 w 5198036"/>
              <a:gd name="connsiteY0" fmla="*/ 4812103 h 4812103"/>
              <a:gd name="connsiteX1" fmla="*/ 1985929 w 5198036"/>
              <a:gd name="connsiteY1" fmla="*/ 3991848 h 4812103"/>
              <a:gd name="connsiteX2" fmla="*/ 2763489 w 5198036"/>
              <a:gd name="connsiteY2" fmla="*/ 3035202 h 4812103"/>
              <a:gd name="connsiteX3" fmla="*/ 2974057 w 5198036"/>
              <a:gd name="connsiteY3" fmla="*/ 2556845 h 4812103"/>
              <a:gd name="connsiteX4" fmla="*/ 3711627 w 5198036"/>
              <a:gd name="connsiteY4" fmla="*/ 2169301 h 4812103"/>
              <a:gd name="connsiteX5" fmla="*/ 4124619 w 5198036"/>
              <a:gd name="connsiteY5" fmla="*/ 874774 h 4812103"/>
              <a:gd name="connsiteX6" fmla="*/ 4605813 w 5198036"/>
              <a:gd name="connsiteY6" fmla="*/ 871212 h 4812103"/>
              <a:gd name="connsiteX7" fmla="*/ 5198036 w 5198036"/>
              <a:gd name="connsiteY7" fmla="*/ 0 h 4812103"/>
              <a:gd name="connsiteX0" fmla="*/ 0 w 5198036"/>
              <a:gd name="connsiteY0" fmla="*/ 4812103 h 4812103"/>
              <a:gd name="connsiteX1" fmla="*/ 1985929 w 5198036"/>
              <a:gd name="connsiteY1" fmla="*/ 3991848 h 4812103"/>
              <a:gd name="connsiteX2" fmla="*/ 2763489 w 5198036"/>
              <a:gd name="connsiteY2" fmla="*/ 3035202 h 4812103"/>
              <a:gd name="connsiteX3" fmla="*/ 3126238 w 5198036"/>
              <a:gd name="connsiteY3" fmla="*/ 2369544 h 4812103"/>
              <a:gd name="connsiteX4" fmla="*/ 3711627 w 5198036"/>
              <a:gd name="connsiteY4" fmla="*/ 2169301 h 4812103"/>
              <a:gd name="connsiteX5" fmla="*/ 4124619 w 5198036"/>
              <a:gd name="connsiteY5" fmla="*/ 874774 h 4812103"/>
              <a:gd name="connsiteX6" fmla="*/ 4605813 w 5198036"/>
              <a:gd name="connsiteY6" fmla="*/ 871212 h 4812103"/>
              <a:gd name="connsiteX7" fmla="*/ 5198036 w 5198036"/>
              <a:gd name="connsiteY7" fmla="*/ 0 h 4812103"/>
              <a:gd name="connsiteX0" fmla="*/ 0 w 5198036"/>
              <a:gd name="connsiteY0" fmla="*/ 4812103 h 4812103"/>
              <a:gd name="connsiteX1" fmla="*/ 1985929 w 5198036"/>
              <a:gd name="connsiteY1" fmla="*/ 3991848 h 4812103"/>
              <a:gd name="connsiteX2" fmla="*/ 2950789 w 5198036"/>
              <a:gd name="connsiteY2" fmla="*/ 3082027 h 4812103"/>
              <a:gd name="connsiteX3" fmla="*/ 3126238 w 5198036"/>
              <a:gd name="connsiteY3" fmla="*/ 2369544 h 4812103"/>
              <a:gd name="connsiteX4" fmla="*/ 3711627 w 5198036"/>
              <a:gd name="connsiteY4" fmla="*/ 2169301 h 4812103"/>
              <a:gd name="connsiteX5" fmla="*/ 4124619 w 5198036"/>
              <a:gd name="connsiteY5" fmla="*/ 874774 h 4812103"/>
              <a:gd name="connsiteX6" fmla="*/ 4605813 w 5198036"/>
              <a:gd name="connsiteY6" fmla="*/ 871212 h 4812103"/>
              <a:gd name="connsiteX7" fmla="*/ 5198036 w 5198036"/>
              <a:gd name="connsiteY7" fmla="*/ 0 h 4812103"/>
              <a:gd name="connsiteX0" fmla="*/ 0 w 5198036"/>
              <a:gd name="connsiteY0" fmla="*/ 4812103 h 4812103"/>
              <a:gd name="connsiteX1" fmla="*/ 2220055 w 5198036"/>
              <a:gd name="connsiteY1" fmla="*/ 3968436 h 4812103"/>
              <a:gd name="connsiteX2" fmla="*/ 2950789 w 5198036"/>
              <a:gd name="connsiteY2" fmla="*/ 3082027 h 4812103"/>
              <a:gd name="connsiteX3" fmla="*/ 3126238 w 5198036"/>
              <a:gd name="connsiteY3" fmla="*/ 2369544 h 4812103"/>
              <a:gd name="connsiteX4" fmla="*/ 3711627 w 5198036"/>
              <a:gd name="connsiteY4" fmla="*/ 2169301 h 4812103"/>
              <a:gd name="connsiteX5" fmla="*/ 4124619 w 5198036"/>
              <a:gd name="connsiteY5" fmla="*/ 874774 h 4812103"/>
              <a:gd name="connsiteX6" fmla="*/ 4605813 w 5198036"/>
              <a:gd name="connsiteY6" fmla="*/ 871212 h 4812103"/>
              <a:gd name="connsiteX7" fmla="*/ 5198036 w 5198036"/>
              <a:gd name="connsiteY7" fmla="*/ 0 h 4812103"/>
              <a:gd name="connsiteX0" fmla="*/ 0 w 4390302"/>
              <a:gd name="connsiteY0" fmla="*/ 4800397 h 4800397"/>
              <a:gd name="connsiteX1" fmla="*/ 1412321 w 4390302"/>
              <a:gd name="connsiteY1" fmla="*/ 3968436 h 4800397"/>
              <a:gd name="connsiteX2" fmla="*/ 2143055 w 4390302"/>
              <a:gd name="connsiteY2" fmla="*/ 3082027 h 4800397"/>
              <a:gd name="connsiteX3" fmla="*/ 2318504 w 4390302"/>
              <a:gd name="connsiteY3" fmla="*/ 2369544 h 4800397"/>
              <a:gd name="connsiteX4" fmla="*/ 2903893 w 4390302"/>
              <a:gd name="connsiteY4" fmla="*/ 2169301 h 4800397"/>
              <a:gd name="connsiteX5" fmla="*/ 3316885 w 4390302"/>
              <a:gd name="connsiteY5" fmla="*/ 874774 h 4800397"/>
              <a:gd name="connsiteX6" fmla="*/ 3798079 w 4390302"/>
              <a:gd name="connsiteY6" fmla="*/ 871212 h 4800397"/>
              <a:gd name="connsiteX7" fmla="*/ 4390302 w 4390302"/>
              <a:gd name="connsiteY7" fmla="*/ 0 h 4800397"/>
              <a:gd name="connsiteX0" fmla="*/ 0 w 4390302"/>
              <a:gd name="connsiteY0" fmla="*/ 4800397 h 4800397"/>
              <a:gd name="connsiteX1" fmla="*/ 1412321 w 4390302"/>
              <a:gd name="connsiteY1" fmla="*/ 3968436 h 4800397"/>
              <a:gd name="connsiteX2" fmla="*/ 2143055 w 4390302"/>
              <a:gd name="connsiteY2" fmla="*/ 3082027 h 4800397"/>
              <a:gd name="connsiteX3" fmla="*/ 2295091 w 4390302"/>
              <a:gd name="connsiteY3" fmla="*/ 2217362 h 4800397"/>
              <a:gd name="connsiteX4" fmla="*/ 2903893 w 4390302"/>
              <a:gd name="connsiteY4" fmla="*/ 2169301 h 4800397"/>
              <a:gd name="connsiteX5" fmla="*/ 3316885 w 4390302"/>
              <a:gd name="connsiteY5" fmla="*/ 874774 h 4800397"/>
              <a:gd name="connsiteX6" fmla="*/ 3798079 w 4390302"/>
              <a:gd name="connsiteY6" fmla="*/ 871212 h 4800397"/>
              <a:gd name="connsiteX7" fmla="*/ 4390302 w 4390302"/>
              <a:gd name="connsiteY7" fmla="*/ 0 h 4800397"/>
              <a:gd name="connsiteX0" fmla="*/ 0 w 4390302"/>
              <a:gd name="connsiteY0" fmla="*/ 4800397 h 4800397"/>
              <a:gd name="connsiteX1" fmla="*/ 1084545 w 4390302"/>
              <a:gd name="connsiteY1" fmla="*/ 3710898 h 4800397"/>
              <a:gd name="connsiteX2" fmla="*/ 2143055 w 4390302"/>
              <a:gd name="connsiteY2" fmla="*/ 3082027 h 4800397"/>
              <a:gd name="connsiteX3" fmla="*/ 2295091 w 4390302"/>
              <a:gd name="connsiteY3" fmla="*/ 2217362 h 4800397"/>
              <a:gd name="connsiteX4" fmla="*/ 2903893 w 4390302"/>
              <a:gd name="connsiteY4" fmla="*/ 2169301 h 4800397"/>
              <a:gd name="connsiteX5" fmla="*/ 3316885 w 4390302"/>
              <a:gd name="connsiteY5" fmla="*/ 874774 h 4800397"/>
              <a:gd name="connsiteX6" fmla="*/ 3798079 w 4390302"/>
              <a:gd name="connsiteY6" fmla="*/ 871212 h 4800397"/>
              <a:gd name="connsiteX7" fmla="*/ 4390302 w 4390302"/>
              <a:gd name="connsiteY7" fmla="*/ 0 h 4800397"/>
              <a:gd name="connsiteX0" fmla="*/ 0 w 4390302"/>
              <a:gd name="connsiteY0" fmla="*/ 4800397 h 4800397"/>
              <a:gd name="connsiteX1" fmla="*/ 1084545 w 4390302"/>
              <a:gd name="connsiteY1" fmla="*/ 3710898 h 4800397"/>
              <a:gd name="connsiteX2" fmla="*/ 2143055 w 4390302"/>
              <a:gd name="connsiteY2" fmla="*/ 3082027 h 4800397"/>
              <a:gd name="connsiteX3" fmla="*/ 2356549 w 4390302"/>
              <a:gd name="connsiteY3" fmla="*/ 2524652 h 4800397"/>
              <a:gd name="connsiteX4" fmla="*/ 2903893 w 4390302"/>
              <a:gd name="connsiteY4" fmla="*/ 2169301 h 4800397"/>
              <a:gd name="connsiteX5" fmla="*/ 3316885 w 4390302"/>
              <a:gd name="connsiteY5" fmla="*/ 874774 h 4800397"/>
              <a:gd name="connsiteX6" fmla="*/ 3798079 w 4390302"/>
              <a:gd name="connsiteY6" fmla="*/ 871212 h 4800397"/>
              <a:gd name="connsiteX7" fmla="*/ 4390302 w 4390302"/>
              <a:gd name="connsiteY7" fmla="*/ 0 h 4800397"/>
              <a:gd name="connsiteX0" fmla="*/ 1213 w 3305757"/>
              <a:gd name="connsiteY0" fmla="*/ 4042415 h 4042415"/>
              <a:gd name="connsiteX1" fmla="*/ 0 w 3305757"/>
              <a:gd name="connsiteY1" fmla="*/ 3710898 h 4042415"/>
              <a:gd name="connsiteX2" fmla="*/ 1058510 w 3305757"/>
              <a:gd name="connsiteY2" fmla="*/ 3082027 h 4042415"/>
              <a:gd name="connsiteX3" fmla="*/ 1272004 w 3305757"/>
              <a:gd name="connsiteY3" fmla="*/ 2524652 h 4042415"/>
              <a:gd name="connsiteX4" fmla="*/ 1819348 w 3305757"/>
              <a:gd name="connsiteY4" fmla="*/ 2169301 h 4042415"/>
              <a:gd name="connsiteX5" fmla="*/ 2232340 w 3305757"/>
              <a:gd name="connsiteY5" fmla="*/ 874774 h 4042415"/>
              <a:gd name="connsiteX6" fmla="*/ 2713534 w 3305757"/>
              <a:gd name="connsiteY6" fmla="*/ 871212 h 4042415"/>
              <a:gd name="connsiteX7" fmla="*/ 3305757 w 3305757"/>
              <a:gd name="connsiteY7" fmla="*/ 0 h 4042415"/>
              <a:gd name="connsiteX0" fmla="*/ 1 w 3304545"/>
              <a:gd name="connsiteY0" fmla="*/ 4042415 h 4042415"/>
              <a:gd name="connsiteX1" fmla="*/ 336807 w 3304545"/>
              <a:gd name="connsiteY1" fmla="*/ 3485552 h 4042415"/>
              <a:gd name="connsiteX2" fmla="*/ 1057298 w 3304545"/>
              <a:gd name="connsiteY2" fmla="*/ 3082027 h 4042415"/>
              <a:gd name="connsiteX3" fmla="*/ 1270792 w 3304545"/>
              <a:gd name="connsiteY3" fmla="*/ 2524652 h 4042415"/>
              <a:gd name="connsiteX4" fmla="*/ 1818136 w 3304545"/>
              <a:gd name="connsiteY4" fmla="*/ 2169301 h 4042415"/>
              <a:gd name="connsiteX5" fmla="*/ 2231128 w 3304545"/>
              <a:gd name="connsiteY5" fmla="*/ 874774 h 4042415"/>
              <a:gd name="connsiteX6" fmla="*/ 2712322 w 3304545"/>
              <a:gd name="connsiteY6" fmla="*/ 871212 h 4042415"/>
              <a:gd name="connsiteX7" fmla="*/ 3304545 w 3304545"/>
              <a:gd name="connsiteY7" fmla="*/ 0 h 4042415"/>
              <a:gd name="connsiteX0" fmla="*/ 1 w 3304545"/>
              <a:gd name="connsiteY0" fmla="*/ 4042415 h 4042415"/>
              <a:gd name="connsiteX1" fmla="*/ 336807 w 3304545"/>
              <a:gd name="connsiteY1" fmla="*/ 3485552 h 4042415"/>
              <a:gd name="connsiteX2" fmla="*/ 1057298 w 3304545"/>
              <a:gd name="connsiteY2" fmla="*/ 3082027 h 4042415"/>
              <a:gd name="connsiteX3" fmla="*/ 1270792 w 3304545"/>
              <a:gd name="connsiteY3" fmla="*/ 2524652 h 4042415"/>
              <a:gd name="connsiteX4" fmla="*/ 1818136 w 3304545"/>
              <a:gd name="connsiteY4" fmla="*/ 2169301 h 4042415"/>
              <a:gd name="connsiteX5" fmla="*/ 2231128 w 3304545"/>
              <a:gd name="connsiteY5" fmla="*/ 874774 h 4042415"/>
              <a:gd name="connsiteX6" fmla="*/ 2927425 w 3304545"/>
              <a:gd name="connsiteY6" fmla="*/ 563922 h 4042415"/>
              <a:gd name="connsiteX7" fmla="*/ 3304545 w 3304545"/>
              <a:gd name="connsiteY7" fmla="*/ 0 h 4042415"/>
              <a:gd name="connsiteX0" fmla="*/ 1 w 3304545"/>
              <a:gd name="connsiteY0" fmla="*/ 4042415 h 4042415"/>
              <a:gd name="connsiteX1" fmla="*/ 613368 w 3304545"/>
              <a:gd name="connsiteY1" fmla="*/ 3680169 h 4042415"/>
              <a:gd name="connsiteX2" fmla="*/ 1057298 w 3304545"/>
              <a:gd name="connsiteY2" fmla="*/ 3082027 h 4042415"/>
              <a:gd name="connsiteX3" fmla="*/ 1270792 w 3304545"/>
              <a:gd name="connsiteY3" fmla="*/ 2524652 h 4042415"/>
              <a:gd name="connsiteX4" fmla="*/ 1818136 w 3304545"/>
              <a:gd name="connsiteY4" fmla="*/ 2169301 h 4042415"/>
              <a:gd name="connsiteX5" fmla="*/ 2231128 w 3304545"/>
              <a:gd name="connsiteY5" fmla="*/ 874774 h 4042415"/>
              <a:gd name="connsiteX6" fmla="*/ 2927425 w 3304545"/>
              <a:gd name="connsiteY6" fmla="*/ 563922 h 4042415"/>
              <a:gd name="connsiteX7" fmla="*/ 3304545 w 3304545"/>
              <a:gd name="connsiteY7" fmla="*/ 0 h 4042415"/>
              <a:gd name="connsiteX0" fmla="*/ 1 w 3304545"/>
              <a:gd name="connsiteY0" fmla="*/ 4042415 h 4042415"/>
              <a:gd name="connsiteX1" fmla="*/ 613368 w 3304545"/>
              <a:gd name="connsiteY1" fmla="*/ 3680169 h 4042415"/>
              <a:gd name="connsiteX2" fmla="*/ 1057298 w 3304545"/>
              <a:gd name="connsiteY2" fmla="*/ 3082027 h 4042415"/>
              <a:gd name="connsiteX3" fmla="*/ 1270792 w 3304545"/>
              <a:gd name="connsiteY3" fmla="*/ 2524652 h 4042415"/>
              <a:gd name="connsiteX4" fmla="*/ 1818136 w 3304545"/>
              <a:gd name="connsiteY4" fmla="*/ 2169301 h 4042415"/>
              <a:gd name="connsiteX5" fmla="*/ 2487203 w 3304545"/>
              <a:gd name="connsiteY5" fmla="*/ 956718 h 4042415"/>
              <a:gd name="connsiteX6" fmla="*/ 2927425 w 3304545"/>
              <a:gd name="connsiteY6" fmla="*/ 563922 h 4042415"/>
              <a:gd name="connsiteX7" fmla="*/ 3304545 w 3304545"/>
              <a:gd name="connsiteY7" fmla="*/ 0 h 4042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4545" h="4042415">
                <a:moveTo>
                  <a:pt x="1" y="4042415"/>
                </a:moveTo>
                <a:cubicBezTo>
                  <a:pt x="-403" y="3931909"/>
                  <a:pt x="613772" y="3790675"/>
                  <a:pt x="613368" y="3680169"/>
                </a:cubicBezTo>
                <a:lnTo>
                  <a:pt x="1057298" y="3082027"/>
                </a:lnTo>
                <a:lnTo>
                  <a:pt x="1270792" y="2524652"/>
                </a:lnTo>
                <a:lnTo>
                  <a:pt x="1818136" y="2169301"/>
                </a:lnTo>
                <a:lnTo>
                  <a:pt x="2487203" y="956718"/>
                </a:lnTo>
                <a:lnTo>
                  <a:pt x="2927425" y="563922"/>
                </a:lnTo>
                <a:lnTo>
                  <a:pt x="3304545" y="0"/>
                </a:lnTo>
              </a:path>
            </a:pathLst>
          </a:custGeom>
          <a:noFill/>
          <a:ln w="25400" cap="rnd">
            <a:solidFill>
              <a:srgbClr val="532DB9"/>
            </a:solidFill>
            <a:prstDash val="solid"/>
            <a:round/>
            <a:tailEnd type="arrow"/>
          </a:ln>
        </p:spPr>
        <p:txBody>
          <a:bodyPr rtlCol="0" anchor="ctr"/>
          <a:lstStyle/>
          <a:p>
            <a:endParaRPr lang="en-ID">
              <a:cs typeface="+mn-ea"/>
              <a:sym typeface="+mn-lt"/>
            </a:endParaRPr>
          </a:p>
        </p:txBody>
      </p:sp>
      <p:sp>
        <p:nvSpPr>
          <p:cNvPr id="5" name="Oval 247">
            <a:extLst>
              <a:ext uri="{FF2B5EF4-FFF2-40B4-BE49-F238E27FC236}">
                <a16:creationId xmlns:a16="http://schemas.microsoft.com/office/drawing/2014/main" id="{B4257D8B-ACB0-43EC-AC51-C29E255E97A0}"/>
              </a:ext>
            </a:extLst>
          </p:cNvPr>
          <p:cNvSpPr/>
          <p:nvPr/>
        </p:nvSpPr>
        <p:spPr>
          <a:xfrm flipH="1">
            <a:off x="4139049" y="1854018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Oval 261">
            <a:extLst>
              <a:ext uri="{FF2B5EF4-FFF2-40B4-BE49-F238E27FC236}">
                <a16:creationId xmlns:a16="http://schemas.microsoft.com/office/drawing/2014/main" id="{1BCB24A0-C559-41AE-A7FD-ED26E3320C3F}"/>
              </a:ext>
            </a:extLst>
          </p:cNvPr>
          <p:cNvSpPr/>
          <p:nvPr/>
        </p:nvSpPr>
        <p:spPr>
          <a:xfrm flipH="1">
            <a:off x="5033359" y="3291295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Oval 262">
            <a:extLst>
              <a:ext uri="{FF2B5EF4-FFF2-40B4-BE49-F238E27FC236}">
                <a16:creationId xmlns:a16="http://schemas.microsoft.com/office/drawing/2014/main" id="{294989A3-FC9C-488E-904A-95F7805D9F15}"/>
              </a:ext>
            </a:extLst>
          </p:cNvPr>
          <p:cNvSpPr/>
          <p:nvPr/>
        </p:nvSpPr>
        <p:spPr>
          <a:xfrm flipH="1">
            <a:off x="6041548" y="4557031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D3C17D0-2305-4F22-8F9C-CDB312E18DE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635" y="1259039"/>
            <a:ext cx="5381322" cy="5381322"/>
          </a:xfrm>
          <a:prstGeom prst="rect">
            <a:avLst/>
          </a:prstGeom>
        </p:spPr>
      </p:pic>
      <p:sp>
        <p:nvSpPr>
          <p:cNvPr id="15" name="Oval 262">
            <a:extLst>
              <a:ext uri="{FF2B5EF4-FFF2-40B4-BE49-F238E27FC236}">
                <a16:creationId xmlns:a16="http://schemas.microsoft.com/office/drawing/2014/main" id="{8D37D43A-DF76-478C-8C24-52CCB2D1A2D9}"/>
              </a:ext>
            </a:extLst>
          </p:cNvPr>
          <p:cNvSpPr/>
          <p:nvPr/>
        </p:nvSpPr>
        <p:spPr>
          <a:xfrm flipH="1">
            <a:off x="7265355" y="5627064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E9292C1-3F34-4743-949F-9A0C789063E7}"/>
              </a:ext>
            </a:extLst>
          </p:cNvPr>
          <p:cNvGrpSpPr/>
          <p:nvPr/>
        </p:nvGrpSpPr>
        <p:grpSpPr>
          <a:xfrm rot="5400000">
            <a:off x="2203411" y="992930"/>
            <a:ext cx="177476" cy="1766070"/>
            <a:chOff x="508216" y="2820579"/>
            <a:chExt cx="196770" cy="2583143"/>
          </a:xfrm>
          <a:solidFill>
            <a:srgbClr val="264CDF"/>
          </a:solidFill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D85C26A6-88C4-49C6-9485-3BFCEC7D2243}"/>
                </a:ext>
              </a:extLst>
            </p:cNvPr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149AA6CC-5808-4BCA-9570-31F0702CD4B5}"/>
                </a:ext>
              </a:extLst>
            </p:cNvPr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83E977DF-47CD-44CF-AEA9-5A2988448108}"/>
                </a:ext>
              </a:extLst>
            </p:cNvPr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7EE3A695-286F-4CBF-BF1A-4E289D00C58A}"/>
                </a:ext>
              </a:extLst>
            </p:cNvPr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2908DF2E-4A4C-42F1-B725-FA6930C80D07}"/>
                </a:ext>
              </a:extLst>
            </p:cNvPr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30B5F3E9-843B-4D80-9376-6A4F8A9C97CA}"/>
              </a:ext>
            </a:extLst>
          </p:cNvPr>
          <p:cNvSpPr txBox="1"/>
          <p:nvPr/>
        </p:nvSpPr>
        <p:spPr>
          <a:xfrm>
            <a:off x="981856" y="503377"/>
            <a:ext cx="2498304" cy="121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6000" kern="0" dirty="0">
                <a:solidFill>
                  <a:srgbClr val="264CDF"/>
                </a:solidFill>
                <a:cs typeface="+mn-ea"/>
                <a:sym typeface="+mn-lt"/>
              </a:rPr>
              <a:t>目录</a:t>
            </a:r>
            <a:endParaRPr lang="en-US" altLang="zh-CN" sz="6000" kern="0" dirty="0">
              <a:solidFill>
                <a:srgbClr val="264CDF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BA99996-018D-406F-B73D-27EBB3350327}"/>
              </a:ext>
            </a:extLst>
          </p:cNvPr>
          <p:cNvGrpSpPr/>
          <p:nvPr/>
        </p:nvGrpSpPr>
        <p:grpSpPr>
          <a:xfrm>
            <a:off x="5534643" y="1782362"/>
            <a:ext cx="3909110" cy="739934"/>
            <a:chOff x="963832" y="1906354"/>
            <a:chExt cx="4126328" cy="781050"/>
          </a:xfrm>
        </p:grpSpPr>
        <p:sp>
          <p:nvSpPr>
            <p:cNvPr id="17" name="Rounded Rectangle 23">
              <a:extLst>
                <a:ext uri="{FF2B5EF4-FFF2-40B4-BE49-F238E27FC236}">
                  <a16:creationId xmlns:a16="http://schemas.microsoft.com/office/drawing/2014/main" id="{ADA33E71-A4EC-4BA8-9FE8-AAC9BD3EB19F}"/>
                </a:ext>
              </a:extLst>
            </p:cNvPr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Oval 24">
              <a:extLst>
                <a:ext uri="{FF2B5EF4-FFF2-40B4-BE49-F238E27FC236}">
                  <a16:creationId xmlns:a16="http://schemas.microsoft.com/office/drawing/2014/main" id="{82DCBEC7-3B57-4C04-BC51-4F74320ED21C}"/>
                </a:ext>
              </a:extLst>
            </p:cNvPr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Rectangle 25">
              <a:extLst>
                <a:ext uri="{FF2B5EF4-FFF2-40B4-BE49-F238E27FC236}">
                  <a16:creationId xmlns:a16="http://schemas.microsoft.com/office/drawing/2014/main" id="{080C56F8-ED14-4078-A7B2-E528CA75058B}"/>
                </a:ext>
              </a:extLst>
            </p:cNvPr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一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11713A7-4A24-417C-8537-80D9B1F75C4A}"/>
                </a:ext>
              </a:extLst>
            </p:cNvPr>
            <p:cNvSpPr txBox="1"/>
            <p:nvPr/>
          </p:nvSpPr>
          <p:spPr>
            <a:xfrm>
              <a:off x="1823589" y="2120554"/>
              <a:ext cx="301305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职业道德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6F5FA6F-E645-4E2F-93DE-20CE476B0181}"/>
              </a:ext>
            </a:extLst>
          </p:cNvPr>
          <p:cNvGrpSpPr/>
          <p:nvPr/>
        </p:nvGrpSpPr>
        <p:grpSpPr>
          <a:xfrm>
            <a:off x="6422927" y="4000716"/>
            <a:ext cx="3909110" cy="739934"/>
            <a:chOff x="963832" y="1906354"/>
            <a:chExt cx="4126328" cy="781050"/>
          </a:xfrm>
        </p:grpSpPr>
        <p:sp>
          <p:nvSpPr>
            <p:cNvPr id="22" name="Rounded Rectangle 23">
              <a:extLst>
                <a:ext uri="{FF2B5EF4-FFF2-40B4-BE49-F238E27FC236}">
                  <a16:creationId xmlns:a16="http://schemas.microsoft.com/office/drawing/2014/main" id="{089D734D-1350-4F93-9528-C1F82A60273A}"/>
                </a:ext>
              </a:extLst>
            </p:cNvPr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Oval 24">
              <a:extLst>
                <a:ext uri="{FF2B5EF4-FFF2-40B4-BE49-F238E27FC236}">
                  <a16:creationId xmlns:a16="http://schemas.microsoft.com/office/drawing/2014/main" id="{B0008DBC-6E23-4F7B-B823-68BAAC0F818B}"/>
                </a:ext>
              </a:extLst>
            </p:cNvPr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Rectangle 25">
              <a:extLst>
                <a:ext uri="{FF2B5EF4-FFF2-40B4-BE49-F238E27FC236}">
                  <a16:creationId xmlns:a16="http://schemas.microsoft.com/office/drawing/2014/main" id="{F3A29A09-600C-433D-8C27-DDAD3FD71DF8}"/>
                </a:ext>
              </a:extLst>
            </p:cNvPr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二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68C693-4C89-4AC3-BB7A-C0193DD943E3}"/>
                </a:ext>
              </a:extLst>
            </p:cNvPr>
            <p:cNvSpPr txBox="1"/>
            <p:nvPr/>
          </p:nvSpPr>
          <p:spPr>
            <a:xfrm>
              <a:off x="1823589" y="2120554"/>
              <a:ext cx="301305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秘书的职业道德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24891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卷形: 水平 13">
            <a:extLst>
              <a:ext uri="{FF2B5EF4-FFF2-40B4-BE49-F238E27FC236}">
                <a16:creationId xmlns:a16="http://schemas.microsoft.com/office/drawing/2014/main" id="{AAFCFC72-EBE7-47B4-81A9-B977A484974F}"/>
              </a:ext>
            </a:extLst>
          </p:cNvPr>
          <p:cNvSpPr/>
          <p:nvPr/>
        </p:nvSpPr>
        <p:spPr>
          <a:xfrm>
            <a:off x="872263" y="1439211"/>
            <a:ext cx="8277464" cy="4425427"/>
          </a:xfrm>
          <a:prstGeom prst="horizontalScroll">
            <a:avLst/>
          </a:prstGeom>
          <a:solidFill>
            <a:srgbClr val="FFFFFF"/>
          </a:solidFill>
          <a:ln w="25400" cap="flat" cmpd="sng" algn="ctr">
            <a:solidFill>
              <a:srgbClr val="45537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Times New Roman" panose="02020603050405020304" pitchFamily="18" charset="0"/>
              </a:rPr>
              <a:t>含义：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Times New Roman" panose="02020603050405020304" pitchFamily="18" charset="0"/>
              </a:rPr>
              <a:t>是指人们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/>
                <a:ea typeface="微软雅黑"/>
                <a:cs typeface="Times New Roman" panose="02020603050405020304" pitchFamily="18" charset="0"/>
              </a:rPr>
              <a:t>在职业生活中应遵循的基本道德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Times New Roman" panose="02020603050405020304" pitchFamily="18" charset="0"/>
              </a:rPr>
              <a:t>，即一般社会道德在职业生活中的具体体现。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Times New Roman" panose="02020603050405020304" pitchFamily="18" charset="0"/>
              </a:rPr>
              <a:t>职业道德既是本行业人员在职业活动中的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/>
                <a:ea typeface="微软雅黑"/>
                <a:cs typeface="Times New Roman" panose="02020603050405020304" pitchFamily="18" charset="0"/>
              </a:rPr>
              <a:t>行为规范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Times New Roman" panose="02020603050405020304" pitchFamily="18" charset="0"/>
              </a:rPr>
              <a:t>，又是行业对社会所负的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/>
                <a:ea typeface="微软雅黑"/>
                <a:cs typeface="Times New Roman" panose="02020603050405020304" pitchFamily="18" charset="0"/>
              </a:rPr>
              <a:t>道德责任和义务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Times New Roman" panose="02020603050405020304" pitchFamily="18" charset="0"/>
              </a:rPr>
              <a:t>。</a:t>
            </a:r>
            <a:endParaRPr kumimoji="0" lang="zh-CN" altLang="zh-CN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9347B22-FCAE-4372-9940-C581B4780124}"/>
              </a:ext>
            </a:extLst>
          </p:cNvPr>
          <p:cNvSpPr txBox="1"/>
          <p:nvPr/>
        </p:nvSpPr>
        <p:spPr>
          <a:xfrm>
            <a:off x="2878449" y="895026"/>
            <a:ext cx="39780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一、职业道德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702939D-736C-4F43-A73B-E6AC33C298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0337" y="3935306"/>
            <a:ext cx="3505006" cy="2647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085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卷形: 水平 15">
            <a:extLst>
              <a:ext uri="{FF2B5EF4-FFF2-40B4-BE49-F238E27FC236}">
                <a16:creationId xmlns:a16="http://schemas.microsoft.com/office/drawing/2014/main" id="{45122CAD-EB76-4C25-BB20-DA188F016C2B}"/>
              </a:ext>
            </a:extLst>
          </p:cNvPr>
          <p:cNvSpPr/>
          <p:nvPr/>
        </p:nvSpPr>
        <p:spPr>
          <a:xfrm>
            <a:off x="847204" y="1520694"/>
            <a:ext cx="8452584" cy="4564210"/>
          </a:xfrm>
          <a:prstGeom prst="horizontalScroll">
            <a:avLst/>
          </a:prstGeom>
          <a:solidFill>
            <a:srgbClr val="FFFFFF"/>
          </a:solidFill>
          <a:ln w="25400" cap="flat" cmpd="sng" algn="ctr">
            <a:solidFill>
              <a:srgbClr val="45537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578" name="Google Shape;578;p23"/>
          <p:cNvSpPr/>
          <p:nvPr/>
        </p:nvSpPr>
        <p:spPr>
          <a:xfrm>
            <a:off x="2736428" y="2465493"/>
            <a:ext cx="5016752" cy="2194776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6064617" y="3100062"/>
            <a:ext cx="1605948" cy="1644202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89FDF929-DEE0-485B-A8FB-CFFA72810BBB}"/>
              </a:ext>
            </a:extLst>
          </p:cNvPr>
          <p:cNvSpPr txBox="1"/>
          <p:nvPr/>
        </p:nvSpPr>
        <p:spPr>
          <a:xfrm>
            <a:off x="2660227" y="895026"/>
            <a:ext cx="71357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一、职业道德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A7357C9-0044-4DCD-BEFA-BF3E7A144B6D}"/>
              </a:ext>
            </a:extLst>
          </p:cNvPr>
          <p:cNvSpPr txBox="1"/>
          <p:nvPr/>
        </p:nvSpPr>
        <p:spPr>
          <a:xfrm>
            <a:off x="2111588" y="2404275"/>
            <a:ext cx="6822440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功能与作用：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dirty="0"/>
              <a:t>职业道德是</a:t>
            </a:r>
            <a:r>
              <a:rPr lang="zh-CN" altLang="en-US" sz="2400" dirty="0">
                <a:solidFill>
                  <a:srgbClr val="FF0000"/>
                </a:solidFill>
              </a:rPr>
              <a:t>人格力量</a:t>
            </a:r>
            <a:r>
              <a:rPr lang="zh-CN" altLang="en-US" sz="2400" dirty="0"/>
              <a:t>的反映。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dirty="0"/>
              <a:t>职业道德是规范职业行为的</a:t>
            </a:r>
            <a:r>
              <a:rPr lang="zh-CN" altLang="en-US" sz="2400" dirty="0">
                <a:solidFill>
                  <a:srgbClr val="FF0000"/>
                </a:solidFill>
              </a:rPr>
              <a:t>内在动力</a:t>
            </a:r>
            <a:r>
              <a:rPr lang="zh-CN" altLang="en-US" sz="2400" dirty="0"/>
              <a:t>。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dirty="0"/>
              <a:t>职业道德是事业成功的</a:t>
            </a:r>
            <a:r>
              <a:rPr lang="zh-CN" altLang="en-US" sz="2400" dirty="0">
                <a:solidFill>
                  <a:srgbClr val="FF0000"/>
                </a:solidFill>
              </a:rPr>
              <a:t>基本保证</a:t>
            </a:r>
            <a:r>
              <a:rPr lang="zh-CN" altLang="en-US" sz="2400" dirty="0"/>
              <a:t>。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dirty="0"/>
              <a:t>良好的职业道德是用人单位对人才的</a:t>
            </a:r>
            <a:r>
              <a:rPr lang="zh-CN" altLang="en-US" sz="2400" dirty="0">
                <a:solidFill>
                  <a:srgbClr val="FF0000"/>
                </a:solidFill>
              </a:rPr>
              <a:t>基本要求</a:t>
            </a:r>
            <a:r>
              <a:rPr lang="zh-CN" altLang="en-US" sz="2400" dirty="0"/>
              <a:t>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9F09885-7BE9-4603-9532-3A5DA95951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4342" t="16739" r="14717"/>
          <a:stretch/>
        </p:blipFill>
        <p:spPr>
          <a:xfrm>
            <a:off x="9288644" y="4232400"/>
            <a:ext cx="2492587" cy="22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4733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CB265AB0-9779-44F0-AB91-C217179170D3}"/>
              </a:ext>
            </a:extLst>
          </p:cNvPr>
          <p:cNvSpPr txBox="1"/>
          <p:nvPr/>
        </p:nvSpPr>
        <p:spPr>
          <a:xfrm>
            <a:off x="2910841" y="1142908"/>
            <a:ext cx="35847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二、秘书的职业道德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9A039A9-6F47-44B3-BAAA-FEFA2AA158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19363" r="12956"/>
          <a:stretch/>
        </p:blipFill>
        <p:spPr>
          <a:xfrm flipH="1">
            <a:off x="693503" y="2552552"/>
            <a:ext cx="2737160" cy="2696150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FE7B31F9-D743-4FDE-8D34-6D8CC27FEA0C}"/>
              </a:ext>
            </a:extLst>
          </p:cNvPr>
          <p:cNvSpPr txBox="1"/>
          <p:nvPr/>
        </p:nvSpPr>
        <p:spPr>
          <a:xfrm>
            <a:off x="6038289" y="2218796"/>
            <a:ext cx="4238988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000" dirty="0"/>
              <a:t>绝对忠诚</a:t>
            </a:r>
            <a:endParaRPr lang="en-US" altLang="zh-CN" sz="2000" dirty="0"/>
          </a:p>
          <a:p>
            <a:pPr marL="342900" indent="-342900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000" dirty="0"/>
              <a:t>极端负责</a:t>
            </a:r>
            <a:endParaRPr lang="en-US" altLang="zh-CN" sz="2000" dirty="0"/>
          </a:p>
          <a:p>
            <a:pPr marL="342900" indent="-342900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000" dirty="0"/>
              <a:t>甘于奉献</a:t>
            </a:r>
            <a:endParaRPr lang="en-US" altLang="zh-CN" sz="2000" dirty="0"/>
          </a:p>
          <a:p>
            <a:pPr marL="342900" indent="-342900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000" dirty="0"/>
              <a:t>谦虚谨慎</a:t>
            </a:r>
            <a:endParaRPr lang="en-US" altLang="zh-CN" sz="2000" dirty="0"/>
          </a:p>
          <a:p>
            <a:pPr marL="342900" indent="-342900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000" dirty="0"/>
              <a:t>廉洁自律</a:t>
            </a:r>
            <a:endParaRPr lang="en-US" altLang="zh-CN" sz="2000" dirty="0"/>
          </a:p>
          <a:p>
            <a:pPr marL="342900" indent="-342900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000" dirty="0"/>
              <a:t>严守机密</a:t>
            </a:r>
            <a:endParaRPr lang="en-US" altLang="zh-CN" sz="2000" dirty="0"/>
          </a:p>
          <a:p>
            <a:pPr marL="342900" indent="-342900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n-US" altLang="zh-CN" sz="2000" dirty="0"/>
          </a:p>
          <a:p>
            <a:endParaRPr lang="zh-CN" altLang="en-US" sz="2000" dirty="0"/>
          </a:p>
        </p:txBody>
      </p:sp>
      <p:sp>
        <p:nvSpPr>
          <p:cNvPr id="20" name="标注: 线形 19">
            <a:extLst>
              <a:ext uri="{FF2B5EF4-FFF2-40B4-BE49-F238E27FC236}">
                <a16:creationId xmlns:a16="http://schemas.microsoft.com/office/drawing/2014/main" id="{7A0BEB19-FB79-4211-A3E7-75D9331A8EB6}"/>
              </a:ext>
            </a:extLst>
          </p:cNvPr>
          <p:cNvSpPr/>
          <p:nvPr/>
        </p:nvSpPr>
        <p:spPr>
          <a:xfrm>
            <a:off x="5191756" y="2113848"/>
            <a:ext cx="3843043" cy="3020907"/>
          </a:xfrm>
          <a:prstGeom prst="borderCallout1">
            <a:avLst>
              <a:gd name="adj1" fmla="val 18750"/>
              <a:gd name="adj2" fmla="val -8333"/>
              <a:gd name="adj3" fmla="val 61603"/>
              <a:gd name="adj4" fmla="val -40272"/>
            </a:avLst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540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F31585AE-30D7-4B50-A4F1-F838D22F93B6}"/>
              </a:ext>
            </a:extLst>
          </p:cNvPr>
          <p:cNvSpPr txBox="1"/>
          <p:nvPr/>
        </p:nvSpPr>
        <p:spPr>
          <a:xfrm>
            <a:off x="2159000" y="1927642"/>
            <a:ext cx="713570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highlight>
                  <a:srgbClr val="FFFF00"/>
                </a:highlight>
              </a:rPr>
              <a:t>1.</a:t>
            </a:r>
            <a:r>
              <a:rPr lang="zh-CN" altLang="en-US" sz="2000" dirty="0">
                <a:highlight>
                  <a:srgbClr val="FFFF00"/>
                </a:highlight>
              </a:rPr>
              <a:t>绝对忠诚</a:t>
            </a:r>
            <a:endParaRPr lang="en-US" altLang="zh-CN" sz="2000" dirty="0">
              <a:highlight>
                <a:srgbClr val="FFFF00"/>
              </a:highlight>
            </a:endParaRPr>
          </a:p>
          <a:p>
            <a:endParaRPr lang="zh-CN" altLang="en-US" dirty="0">
              <a:highlight>
                <a:srgbClr val="FFFF00"/>
              </a:highlight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对领导核心绝对忠诚是秘书工作的生命线，是做好秘书工作的根本点</a:t>
            </a:r>
            <a:r>
              <a:rPr lang="zh-CN" altLang="en-US" dirty="0"/>
              <a:t>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A309EA1-EB3A-423D-9C51-E14CDC410B73}"/>
              </a:ext>
            </a:extLst>
          </p:cNvPr>
          <p:cNvSpPr txBox="1"/>
          <p:nvPr/>
        </p:nvSpPr>
        <p:spPr>
          <a:xfrm>
            <a:off x="2910841" y="1142908"/>
            <a:ext cx="35847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二、秘书的职业道德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D759606-39F5-4275-8387-24F7ADD9D1F8}"/>
              </a:ext>
            </a:extLst>
          </p:cNvPr>
          <p:cNvSpPr txBox="1"/>
          <p:nvPr/>
        </p:nvSpPr>
        <p:spPr>
          <a:xfrm>
            <a:off x="2029993" y="5513472"/>
            <a:ext cx="7594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最后，坚持绝对忠诚，必须对领导核心高度信赖，做到热爱、拥护、跟随。</a:t>
            </a:r>
          </a:p>
        </p:txBody>
      </p:sp>
      <p:sp>
        <p:nvSpPr>
          <p:cNvPr id="7" name="箭头: 下 6">
            <a:extLst>
              <a:ext uri="{FF2B5EF4-FFF2-40B4-BE49-F238E27FC236}">
                <a16:creationId xmlns:a16="http://schemas.microsoft.com/office/drawing/2014/main" id="{1AFBD444-EEAB-4CBF-8FA4-7ACAA28DA11D}"/>
              </a:ext>
            </a:extLst>
          </p:cNvPr>
          <p:cNvSpPr/>
          <p:nvPr/>
        </p:nvSpPr>
        <p:spPr>
          <a:xfrm>
            <a:off x="4749926" y="2863939"/>
            <a:ext cx="429947" cy="521547"/>
          </a:xfrm>
          <a:prstGeom prst="downArrow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箭头: 下 20">
            <a:extLst>
              <a:ext uri="{FF2B5EF4-FFF2-40B4-BE49-F238E27FC236}">
                <a16:creationId xmlns:a16="http://schemas.microsoft.com/office/drawing/2014/main" id="{64AF7CDE-6C7D-45A7-8345-6FB98B2F96B9}"/>
              </a:ext>
            </a:extLst>
          </p:cNvPr>
          <p:cNvSpPr/>
          <p:nvPr/>
        </p:nvSpPr>
        <p:spPr>
          <a:xfrm>
            <a:off x="4749926" y="5002800"/>
            <a:ext cx="429947" cy="521547"/>
          </a:xfrm>
          <a:prstGeom prst="downArrow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箭头: 下 21">
            <a:extLst>
              <a:ext uri="{FF2B5EF4-FFF2-40B4-BE49-F238E27FC236}">
                <a16:creationId xmlns:a16="http://schemas.microsoft.com/office/drawing/2014/main" id="{720C26A0-B004-4B23-823A-88FF633882A0}"/>
              </a:ext>
            </a:extLst>
          </p:cNvPr>
          <p:cNvSpPr/>
          <p:nvPr/>
        </p:nvSpPr>
        <p:spPr>
          <a:xfrm>
            <a:off x="4749926" y="3867313"/>
            <a:ext cx="429947" cy="521547"/>
          </a:xfrm>
          <a:prstGeom prst="downArrow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DFF4920-EFA3-4E3A-81CB-88C537985094}"/>
              </a:ext>
            </a:extLst>
          </p:cNvPr>
          <p:cNvSpPr txBox="1"/>
          <p:nvPr/>
        </p:nvSpPr>
        <p:spPr>
          <a:xfrm>
            <a:off x="2105633" y="3378654"/>
            <a:ext cx="6231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首先，坚持绝对忠诚，必须把牢政治方向、严守政治纪律。</a:t>
            </a:r>
            <a:endParaRPr lang="en-US" altLang="zh-CN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63D86FD-6587-44F1-A054-463AAFC57BB2}"/>
              </a:ext>
            </a:extLst>
          </p:cNvPr>
          <p:cNvSpPr txBox="1"/>
          <p:nvPr/>
        </p:nvSpPr>
        <p:spPr>
          <a:xfrm>
            <a:off x="2029993" y="4470630"/>
            <a:ext cx="45977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其次，坚持绝对忠诚，必须坚定理想信念。</a:t>
            </a:r>
            <a:endParaRPr lang="en-US" altLang="zh-CN" dirty="0"/>
          </a:p>
        </p:txBody>
      </p:sp>
      <p:sp>
        <p:nvSpPr>
          <p:cNvPr id="10" name="左大括号 9">
            <a:extLst>
              <a:ext uri="{FF2B5EF4-FFF2-40B4-BE49-F238E27FC236}">
                <a16:creationId xmlns:a16="http://schemas.microsoft.com/office/drawing/2014/main" id="{7017AC7F-6EE9-4373-9C92-18B2714672E7}"/>
              </a:ext>
            </a:extLst>
          </p:cNvPr>
          <p:cNvSpPr/>
          <p:nvPr/>
        </p:nvSpPr>
        <p:spPr>
          <a:xfrm>
            <a:off x="1151694" y="3447272"/>
            <a:ext cx="846152" cy="2323253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8B264BA0-BEA4-42D0-8233-BE80924FBE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5432" y="3891713"/>
            <a:ext cx="1519511" cy="234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4518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9DA0D168-B7EF-4E6D-BD1B-970166B1FC57}"/>
              </a:ext>
            </a:extLst>
          </p:cNvPr>
          <p:cNvSpPr txBox="1"/>
          <p:nvPr/>
        </p:nvSpPr>
        <p:spPr>
          <a:xfrm>
            <a:off x="2910841" y="1142908"/>
            <a:ext cx="35847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二、秘书的职业道德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08E25B4-7FEA-451A-8DE8-974C960A56E7}"/>
              </a:ext>
            </a:extLst>
          </p:cNvPr>
          <p:cNvSpPr txBox="1"/>
          <p:nvPr/>
        </p:nvSpPr>
        <p:spPr>
          <a:xfrm>
            <a:off x="1766439" y="1865771"/>
            <a:ext cx="7249160" cy="1428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ighlight>
                  <a:srgbClr val="FFFF00"/>
                </a:highlight>
              </a:rPr>
              <a:t>2.</a:t>
            </a:r>
            <a:r>
              <a:rPr lang="zh-CN" altLang="en-US" dirty="0">
                <a:highlight>
                  <a:srgbClr val="FFFF00"/>
                </a:highlight>
              </a:rPr>
              <a:t>极端负责</a:t>
            </a:r>
            <a:endParaRPr lang="en-US" altLang="zh-CN" dirty="0">
              <a:highlight>
                <a:srgbClr val="FFFF00"/>
              </a:highlight>
            </a:endParaRPr>
          </a:p>
          <a:p>
            <a:endParaRPr lang="en-US" altLang="zh-CN" dirty="0">
              <a:highlight>
                <a:srgbClr val="FFFF00"/>
              </a:highlight>
            </a:endParaRPr>
          </a:p>
          <a:p>
            <a:pPr>
              <a:lnSpc>
                <a:spcPct val="150000"/>
              </a:lnSpc>
            </a:pPr>
            <a:r>
              <a:rPr lang="zh-CN" altLang="en-US" dirty="0"/>
              <a:t>恪尽职守、极端负责是做好秘书工作的必然要求，也是秘书人才必须具备的职业素质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9CC1C5D-ACB8-4441-8BBA-9F5F3FFA0271}"/>
              </a:ext>
            </a:extLst>
          </p:cNvPr>
          <p:cNvSpPr txBox="1"/>
          <p:nvPr/>
        </p:nvSpPr>
        <p:spPr>
          <a:xfrm>
            <a:off x="6495627" y="3671054"/>
            <a:ext cx="6231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首先，责任重于泰山。</a:t>
            </a:r>
            <a:endParaRPr lang="en-US" altLang="zh-CN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5F66981-E554-4AA7-8B20-DFE93935D5D8}"/>
              </a:ext>
            </a:extLst>
          </p:cNvPr>
          <p:cNvSpPr txBox="1"/>
          <p:nvPr/>
        </p:nvSpPr>
        <p:spPr>
          <a:xfrm>
            <a:off x="6487029" y="4317253"/>
            <a:ext cx="71357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其次，坚持底线思维。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1830EFF-DD6F-4380-B7B1-76FB671E0FF5}"/>
              </a:ext>
            </a:extLst>
          </p:cNvPr>
          <p:cNvSpPr txBox="1"/>
          <p:nvPr/>
        </p:nvSpPr>
        <p:spPr>
          <a:xfrm>
            <a:off x="6495627" y="4982875"/>
            <a:ext cx="71357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最后，坚持实事求是。</a:t>
            </a:r>
          </a:p>
        </p:txBody>
      </p:sp>
      <p:sp>
        <p:nvSpPr>
          <p:cNvPr id="6" name="左大括号 5">
            <a:extLst>
              <a:ext uri="{FF2B5EF4-FFF2-40B4-BE49-F238E27FC236}">
                <a16:creationId xmlns:a16="http://schemas.microsoft.com/office/drawing/2014/main" id="{A2B6F061-0433-40AD-86E4-7B60884C4CCA}"/>
              </a:ext>
            </a:extLst>
          </p:cNvPr>
          <p:cNvSpPr/>
          <p:nvPr/>
        </p:nvSpPr>
        <p:spPr>
          <a:xfrm>
            <a:off x="5391019" y="3855720"/>
            <a:ext cx="758613" cy="1428404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05D4FDE-B8E0-4E2B-9389-BD4B9B1856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534" y="3429000"/>
            <a:ext cx="1898502" cy="2328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1859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9DA0D168-B7EF-4E6D-BD1B-970166B1FC57}"/>
              </a:ext>
            </a:extLst>
          </p:cNvPr>
          <p:cNvSpPr txBox="1"/>
          <p:nvPr/>
        </p:nvSpPr>
        <p:spPr>
          <a:xfrm>
            <a:off x="2910841" y="1142908"/>
            <a:ext cx="35847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二、秘书的职业道德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08E25B4-7FEA-451A-8DE8-974C960A56E7}"/>
              </a:ext>
            </a:extLst>
          </p:cNvPr>
          <p:cNvSpPr txBox="1"/>
          <p:nvPr/>
        </p:nvSpPr>
        <p:spPr>
          <a:xfrm>
            <a:off x="2121710" y="2205492"/>
            <a:ext cx="7249160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highlight>
                  <a:srgbClr val="FFFF00"/>
                </a:highlight>
              </a:rPr>
              <a:t>3.</a:t>
            </a:r>
            <a:r>
              <a:rPr lang="zh-CN" altLang="en-US" sz="2000" dirty="0">
                <a:highlight>
                  <a:srgbClr val="FFFF00"/>
                </a:highlight>
              </a:rPr>
              <a:t>甘于奉献</a:t>
            </a:r>
            <a:endParaRPr lang="en-US" altLang="zh-CN" sz="2000" dirty="0">
              <a:highlight>
                <a:srgbClr val="FFFF00"/>
              </a:highlight>
            </a:endParaRPr>
          </a:p>
          <a:p>
            <a:endParaRPr lang="en-US" altLang="zh-CN" dirty="0">
              <a:highlight>
                <a:srgbClr val="FFFF00"/>
              </a:highlight>
            </a:endParaRPr>
          </a:p>
        </p:txBody>
      </p:sp>
      <p:sp>
        <p:nvSpPr>
          <p:cNvPr id="6" name="左大括号 5">
            <a:extLst>
              <a:ext uri="{FF2B5EF4-FFF2-40B4-BE49-F238E27FC236}">
                <a16:creationId xmlns:a16="http://schemas.microsoft.com/office/drawing/2014/main" id="{A2B6F061-0433-40AD-86E4-7B60884C4CCA}"/>
              </a:ext>
            </a:extLst>
          </p:cNvPr>
          <p:cNvSpPr/>
          <p:nvPr/>
        </p:nvSpPr>
        <p:spPr>
          <a:xfrm>
            <a:off x="1508402" y="3082148"/>
            <a:ext cx="519300" cy="1820461"/>
          </a:xfrm>
          <a:prstGeom prst="leftBrace">
            <a:avLst>
              <a:gd name="adj1" fmla="val 8333"/>
              <a:gd name="adj2" fmla="val 40698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DD8E3CB-C02E-457F-A115-89F506F39B13}"/>
              </a:ext>
            </a:extLst>
          </p:cNvPr>
          <p:cNvSpPr txBox="1"/>
          <p:nvPr/>
        </p:nvSpPr>
        <p:spPr>
          <a:xfrm>
            <a:off x="2231685" y="3007894"/>
            <a:ext cx="7135706" cy="1982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首先，甘于奉献是共产党人的崇高品格，也是对秘书职业的特殊要求。</a:t>
            </a:r>
            <a:endParaRPr lang="en-US" altLang="zh-CN" dirty="0"/>
          </a:p>
          <a:p>
            <a:endParaRPr lang="zh-CN" altLang="en-US" dirty="0"/>
          </a:p>
          <a:p>
            <a:r>
              <a:rPr lang="zh-CN" altLang="en-US" dirty="0"/>
              <a:t>其次，秘书人员必须弄清大奉献与小奉献的关系。</a:t>
            </a:r>
            <a:endParaRPr lang="en-US" altLang="zh-CN" dirty="0"/>
          </a:p>
          <a:p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/>
              <a:t>最后，秘书人员要有</a:t>
            </a:r>
            <a:r>
              <a:rPr lang="zh-CN" altLang="en-US" dirty="0">
                <a:solidFill>
                  <a:srgbClr val="FF0000"/>
                </a:solidFill>
              </a:rPr>
              <a:t>绿叶精神</a:t>
            </a:r>
            <a:r>
              <a:rPr lang="zh-CN" altLang="en-US" dirty="0"/>
              <a:t>。要正确认识苦和乐，得和失的关系，牢固树立奉献精神。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55435B4-D615-4B73-AD62-8D005EAE64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658306" y="3869044"/>
            <a:ext cx="1877122" cy="2502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4707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9627B8EC-8132-4444-A77F-2D03A961FD8E}"/>
              </a:ext>
            </a:extLst>
          </p:cNvPr>
          <p:cNvSpPr txBox="1"/>
          <p:nvPr/>
        </p:nvSpPr>
        <p:spPr>
          <a:xfrm>
            <a:off x="2978574" y="1095495"/>
            <a:ext cx="35847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二、秘书的职业道德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B632DC7-A1B9-4E75-A276-A3DF2E2ECB93}"/>
              </a:ext>
            </a:extLst>
          </p:cNvPr>
          <p:cNvSpPr txBox="1"/>
          <p:nvPr/>
        </p:nvSpPr>
        <p:spPr>
          <a:xfrm>
            <a:off x="2612245" y="2036988"/>
            <a:ext cx="4012075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highlight>
                  <a:srgbClr val="FFFF00"/>
                </a:highlight>
              </a:rPr>
              <a:t>4.</a:t>
            </a:r>
            <a:r>
              <a:rPr lang="zh-CN" altLang="en-US" sz="2000" dirty="0">
                <a:highlight>
                  <a:srgbClr val="FFFF00"/>
                </a:highlight>
              </a:rPr>
              <a:t>谦虚谨慎</a:t>
            </a:r>
            <a:endParaRPr lang="en-US" altLang="zh-CN" sz="2000" dirty="0">
              <a:highlight>
                <a:srgbClr val="FFFF00"/>
              </a:highlight>
            </a:endParaRPr>
          </a:p>
          <a:p>
            <a:endParaRPr lang="zh-CN" altLang="en-US" dirty="0">
              <a:highlight>
                <a:srgbClr val="FFFF00"/>
              </a:highlight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1C8B016-C8C6-4DBA-A027-82B6FF8AECE9}"/>
              </a:ext>
            </a:extLst>
          </p:cNvPr>
          <p:cNvSpPr txBox="1"/>
          <p:nvPr/>
        </p:nvSpPr>
        <p:spPr>
          <a:xfrm>
            <a:off x="2733758" y="2994403"/>
            <a:ext cx="531876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dirty="0"/>
              <a:t>首先，秘书工作切忌狐假虎威。</a:t>
            </a:r>
            <a:endParaRPr lang="en-US" altLang="zh-CN" sz="2000" dirty="0"/>
          </a:p>
          <a:p>
            <a:pPr marL="342900" indent="-342900">
              <a:buFont typeface="Wingdings" panose="05000000000000000000" pitchFamily="2" charset="2"/>
              <a:buChar char="u"/>
            </a:pPr>
            <a:endParaRPr lang="zh-CN" altLang="en-US" sz="2000" dirty="0"/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dirty="0"/>
              <a:t>其次，秘书工作切忌脱离群众。</a:t>
            </a:r>
            <a:endParaRPr lang="en-US" altLang="zh-CN" sz="2000" dirty="0"/>
          </a:p>
          <a:p>
            <a:pPr marL="342900" indent="-342900">
              <a:buFont typeface="Wingdings" panose="05000000000000000000" pitchFamily="2" charset="2"/>
              <a:buChar char="u"/>
            </a:pPr>
            <a:endParaRPr lang="zh-CN" altLang="en-US" sz="2000" dirty="0"/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dirty="0"/>
              <a:t>最后，秘书工作切忌自毁形象。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9104C05-52C1-4C5A-BA7F-76F9FCAB8074}"/>
              </a:ext>
            </a:extLst>
          </p:cNvPr>
          <p:cNvSpPr txBox="1"/>
          <p:nvPr/>
        </p:nvSpPr>
        <p:spPr>
          <a:xfrm>
            <a:off x="7710106" y="2587884"/>
            <a:ext cx="25215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秘书人员要做到五不：</a:t>
            </a:r>
            <a:endParaRPr lang="en-US" altLang="zh-CN" dirty="0"/>
          </a:p>
          <a:p>
            <a:r>
              <a:rPr lang="zh-CN" altLang="en-US" dirty="0"/>
              <a:t>一不自恃，二不自负，</a:t>
            </a:r>
            <a:endParaRPr lang="en-US" altLang="zh-CN" dirty="0"/>
          </a:p>
          <a:p>
            <a:r>
              <a:rPr lang="zh-CN" altLang="en-US" dirty="0"/>
              <a:t>三不自诩，四不自卑，</a:t>
            </a:r>
            <a:endParaRPr lang="en-US" altLang="zh-CN" dirty="0"/>
          </a:p>
          <a:p>
            <a:r>
              <a:rPr lang="zh-CN" altLang="en-US" dirty="0"/>
              <a:t>五不自以为是。</a:t>
            </a:r>
          </a:p>
        </p:txBody>
      </p:sp>
      <p:sp>
        <p:nvSpPr>
          <p:cNvPr id="9" name="箭头: 燕尾形 8">
            <a:extLst>
              <a:ext uri="{FF2B5EF4-FFF2-40B4-BE49-F238E27FC236}">
                <a16:creationId xmlns:a16="http://schemas.microsoft.com/office/drawing/2014/main" id="{89384681-6A30-411A-89E7-46425B91CAFB}"/>
              </a:ext>
            </a:extLst>
          </p:cNvPr>
          <p:cNvSpPr/>
          <p:nvPr/>
        </p:nvSpPr>
        <p:spPr>
          <a:xfrm>
            <a:off x="6721921" y="2959753"/>
            <a:ext cx="731520" cy="426720"/>
          </a:xfrm>
          <a:prstGeom prst="notchedRigh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折角 9">
            <a:extLst>
              <a:ext uri="{FF2B5EF4-FFF2-40B4-BE49-F238E27FC236}">
                <a16:creationId xmlns:a16="http://schemas.microsoft.com/office/drawing/2014/main" id="{850C4152-24E2-4E8D-9D71-46B2DB8C2229}"/>
              </a:ext>
            </a:extLst>
          </p:cNvPr>
          <p:cNvSpPr/>
          <p:nvPr/>
        </p:nvSpPr>
        <p:spPr>
          <a:xfrm>
            <a:off x="7551041" y="2220568"/>
            <a:ext cx="2680625" cy="1881161"/>
          </a:xfrm>
          <a:prstGeom prst="foldedCorner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A6AEEE1-7369-4A0E-B473-8E5C83B80D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562" y="2994988"/>
            <a:ext cx="1913543" cy="264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332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4unmjt3y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</TotalTime>
  <Words>511</Words>
  <Application>Microsoft Office PowerPoint</Application>
  <PresentationFormat>宽屏</PresentationFormat>
  <Paragraphs>68</Paragraphs>
  <Slides>12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Roboto Bold</vt:lpstr>
      <vt:lpstr>等线</vt:lpstr>
      <vt:lpstr>宋体</vt:lpstr>
      <vt:lpstr>微软雅黑</vt:lpstr>
      <vt:lpstr>Arial</vt:lpstr>
      <vt:lpstr>Calibri</vt:lpstr>
      <vt:lpstr>Fira Sans Extra Condensed</vt:lpstr>
      <vt:lpstr>Wingdings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扁平化</dc:title>
  <dc:creator>第一PPT</dc:creator>
  <cp:keywords>www.1ppt.com</cp:keywords>
  <dc:description>www.1ppt.com</dc:description>
  <cp:lastModifiedBy>王 珊珊</cp:lastModifiedBy>
  <cp:revision>303</cp:revision>
  <dcterms:created xsi:type="dcterms:W3CDTF">2019-03-29T12:25:33Z</dcterms:created>
  <dcterms:modified xsi:type="dcterms:W3CDTF">2022-04-22T13:52:06Z</dcterms:modified>
</cp:coreProperties>
</file>